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6" r:id="rId5"/>
    <p:sldId id="267" r:id="rId6"/>
    <p:sldId id="268" r:id="rId7"/>
    <p:sldId id="269" r:id="rId8"/>
    <p:sldId id="271" r:id="rId9"/>
    <p:sldId id="272" r:id="rId10"/>
    <p:sldId id="274" r:id="rId11"/>
    <p:sldId id="276" r:id="rId12"/>
    <p:sldId id="277" r:id="rId13"/>
    <p:sldId id="278" r:id="rId14"/>
    <p:sldId id="279" r:id="rId15"/>
    <p:sldId id="280" r:id="rId16"/>
    <p:sldId id="281" r:id="rId17"/>
    <p:sldId id="282" r:id="rId18"/>
    <p:sldId id="283"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950" y="58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4/10/2024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4/10/2024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4/10/2024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4/10/2024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4/10/2024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INVESTMENT DECISION RECOMMENDATION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Kanishka Kannan</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D988BD-AC54-D9A8-42D2-CBF5CA244AB9}"/>
              </a:ext>
            </a:extLst>
          </p:cNvPr>
          <p:cNvSpPr txBox="1"/>
          <p:nvPr/>
        </p:nvSpPr>
        <p:spPr>
          <a:xfrm>
            <a:off x="825500" y="546100"/>
            <a:ext cx="11176000" cy="4862870"/>
          </a:xfrm>
          <a:prstGeom prst="rect">
            <a:avLst/>
          </a:prstGeom>
          <a:noFill/>
        </p:spPr>
        <p:txBody>
          <a:bodyPr wrap="square">
            <a:spAutoFit/>
          </a:bodyPr>
          <a:lstStyle/>
          <a:p>
            <a:r>
              <a:rPr lang="en-US" sz="2000" b="1" dirty="0"/>
              <a:t>Training:</a:t>
            </a:r>
          </a:p>
          <a:p>
            <a:endParaRPr lang="en-US" sz="2000" b="1" dirty="0"/>
          </a:p>
          <a:p>
            <a:r>
              <a:rPr lang="en-US" b="1" dirty="0"/>
              <a:t>Decision Tree Training</a:t>
            </a:r>
            <a:r>
              <a:rPr lang="en-US" dirty="0"/>
              <a:t>: We trained the decision tree classifier using the training data and evaluated its performance on the test set. The model was then fine-tuned using hyperparameter tuning techniques to improve its accuracy and generalization.</a:t>
            </a:r>
          </a:p>
          <a:p>
            <a:endParaRPr lang="en-US" dirty="0"/>
          </a:p>
          <a:p>
            <a:r>
              <a:rPr lang="en-US" b="1" dirty="0"/>
              <a:t>Random Forest Training</a:t>
            </a:r>
            <a:r>
              <a:rPr lang="en-US" dirty="0"/>
              <a:t>: Similarly, we trained a Random Forest classifier with default hyperparameters and optimized it using </a:t>
            </a:r>
            <a:r>
              <a:rPr lang="en-US" b="1" dirty="0" err="1"/>
              <a:t>GridSearchCV</a:t>
            </a:r>
            <a:r>
              <a:rPr lang="en-US" b="1" dirty="0"/>
              <a:t> and </a:t>
            </a:r>
            <a:r>
              <a:rPr lang="en-US" b="1" dirty="0" err="1"/>
              <a:t>RandomizedSearchCV</a:t>
            </a:r>
            <a:r>
              <a:rPr lang="en-US" b="1" dirty="0"/>
              <a:t> </a:t>
            </a:r>
            <a:r>
              <a:rPr lang="en-US" dirty="0"/>
              <a:t>to find the best combination of hyperparameters.</a:t>
            </a:r>
          </a:p>
          <a:p>
            <a:endParaRPr lang="en-US" dirty="0"/>
          </a:p>
          <a:p>
            <a:r>
              <a:rPr lang="en-US" b="1" dirty="0"/>
              <a:t>Neural Network Training: </a:t>
            </a:r>
            <a:r>
              <a:rPr lang="en-US" dirty="0"/>
              <a:t>The neural network classifier was trained using the backpropagation algorithm with various optimizers such as </a:t>
            </a:r>
            <a:r>
              <a:rPr lang="en-US" b="1" dirty="0"/>
              <a:t>Adam and Stochastic Gradient Descent (SGD</a:t>
            </a:r>
            <a:r>
              <a:rPr lang="en-US" dirty="0"/>
              <a:t>).And also ensemble techniques like </a:t>
            </a:r>
            <a:r>
              <a:rPr lang="en-US" b="1" dirty="0" err="1"/>
              <a:t>AdaBoosting</a:t>
            </a:r>
            <a:r>
              <a:rPr lang="en-US" b="1" dirty="0"/>
              <a:t> and </a:t>
            </a:r>
            <a:r>
              <a:rPr lang="en-US" b="1" dirty="0" err="1"/>
              <a:t>GradientBoosting</a:t>
            </a:r>
            <a:endParaRPr lang="en-US" b="1" dirty="0"/>
          </a:p>
          <a:p>
            <a:endParaRPr lang="en-US" dirty="0"/>
          </a:p>
          <a:p>
            <a:endParaRPr lang="en-US" dirty="0"/>
          </a:p>
          <a:p>
            <a:r>
              <a:rPr lang="en-US" sz="2000" b="1" dirty="0"/>
              <a:t>Feature Importance :</a:t>
            </a:r>
          </a:p>
          <a:p>
            <a:r>
              <a:rPr lang="en-US" dirty="0"/>
              <a:t>	 We have determined the feature importance of the model with the plot depicting the </a:t>
            </a:r>
            <a:r>
              <a:rPr lang="en-US" b="1" dirty="0"/>
              <a:t>model coefficients </a:t>
            </a:r>
          </a:p>
          <a:p>
            <a:endParaRPr lang="en-IN" dirty="0"/>
          </a:p>
        </p:txBody>
      </p:sp>
    </p:spTree>
    <p:extLst>
      <p:ext uri="{BB962C8B-B14F-4D97-AF65-F5344CB8AC3E}">
        <p14:creationId xmlns:p14="http://schemas.microsoft.com/office/powerpoint/2010/main" val="184263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4507E-6669-4B7A-152B-9F7F8455E162}"/>
              </a:ext>
            </a:extLst>
          </p:cNvPr>
          <p:cNvPicPr>
            <a:picLocks noChangeAspect="1"/>
          </p:cNvPicPr>
          <p:nvPr/>
        </p:nvPicPr>
        <p:blipFill>
          <a:blip r:embed="rId2"/>
          <a:stretch>
            <a:fillRect/>
          </a:stretch>
        </p:blipFill>
        <p:spPr>
          <a:xfrm>
            <a:off x="148313" y="0"/>
            <a:ext cx="11895374" cy="6858000"/>
          </a:xfrm>
          <a:prstGeom prst="rect">
            <a:avLst/>
          </a:prstGeom>
        </p:spPr>
      </p:pic>
    </p:spTree>
    <p:extLst>
      <p:ext uri="{BB962C8B-B14F-4D97-AF65-F5344CB8AC3E}">
        <p14:creationId xmlns:p14="http://schemas.microsoft.com/office/powerpoint/2010/main" val="3725121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36DC-D680-34BD-E26B-CE93CFA6DA25}"/>
              </a:ext>
            </a:extLst>
          </p:cNvPr>
          <p:cNvSpPr>
            <a:spLocks noGrp="1"/>
          </p:cNvSpPr>
          <p:nvPr>
            <p:ph type="title"/>
          </p:nvPr>
        </p:nvSpPr>
        <p:spPr>
          <a:xfrm>
            <a:off x="723900" y="88900"/>
            <a:ext cx="7175500" cy="749300"/>
          </a:xfrm>
        </p:spPr>
        <p:txBody>
          <a:bodyPr/>
          <a:lstStyle/>
          <a:p>
            <a:r>
              <a:rPr lang="en-IN" dirty="0"/>
              <a:t>Evaluation metrics used</a:t>
            </a:r>
          </a:p>
        </p:txBody>
      </p:sp>
      <p:pic>
        <p:nvPicPr>
          <p:cNvPr id="6" name="Content Placeholder 5">
            <a:extLst>
              <a:ext uri="{FF2B5EF4-FFF2-40B4-BE49-F238E27FC236}">
                <a16:creationId xmlns:a16="http://schemas.microsoft.com/office/drawing/2014/main" id="{1DD29274-F0E1-A62C-3074-A94B48B70405}"/>
              </a:ext>
            </a:extLst>
          </p:cNvPr>
          <p:cNvPicPr>
            <a:picLocks noGrp="1" noChangeAspect="1"/>
          </p:cNvPicPr>
          <p:nvPr>
            <p:ph idx="1"/>
          </p:nvPr>
        </p:nvPicPr>
        <p:blipFill>
          <a:blip r:embed="rId2"/>
          <a:stretch>
            <a:fillRect/>
          </a:stretch>
        </p:blipFill>
        <p:spPr>
          <a:xfrm>
            <a:off x="7262000" y="309158"/>
            <a:ext cx="3736200" cy="6239684"/>
          </a:xfrm>
        </p:spPr>
      </p:pic>
      <p:sp>
        <p:nvSpPr>
          <p:cNvPr id="4" name="Text Placeholder 3">
            <a:extLst>
              <a:ext uri="{FF2B5EF4-FFF2-40B4-BE49-F238E27FC236}">
                <a16:creationId xmlns:a16="http://schemas.microsoft.com/office/drawing/2014/main" id="{F5980954-7E68-42E2-4D14-BE91FB25DA12}"/>
              </a:ext>
            </a:extLst>
          </p:cNvPr>
          <p:cNvSpPr>
            <a:spLocks noGrp="1"/>
          </p:cNvSpPr>
          <p:nvPr>
            <p:ph type="body" sz="half" idx="2"/>
          </p:nvPr>
        </p:nvSpPr>
        <p:spPr>
          <a:xfrm>
            <a:off x="165100" y="838200"/>
            <a:ext cx="4991100" cy="5765800"/>
          </a:xfrm>
        </p:spPr>
        <p:txBody>
          <a:bodyPr>
            <a:normAutofit fontScale="92500" lnSpcReduction="20000"/>
          </a:bodyPr>
          <a:lstStyle/>
          <a:p>
            <a:r>
              <a:rPr lang="en-US" b="1" dirty="0"/>
              <a:t>Accuracy</a:t>
            </a:r>
            <a:r>
              <a:rPr lang="en-US" dirty="0"/>
              <a:t>: We evaluated the performance of each model using metrics such as accuracy, precision, recall, and F1-score. Accuracy measures the proportion of correctly classified instances out of the total instances.</a:t>
            </a:r>
          </a:p>
          <a:p>
            <a:r>
              <a:rPr lang="en-US" b="1" dirty="0"/>
              <a:t>Confusion Matrix: </a:t>
            </a:r>
            <a:r>
              <a:rPr lang="en-US" dirty="0"/>
              <a:t>The confusion matrix provided insights into the model's performance by showing the number of true positives, true negatives, false positives, and false negatives.</a:t>
            </a:r>
          </a:p>
          <a:p>
            <a:r>
              <a:rPr lang="en-US" b="1" dirty="0"/>
              <a:t>Feature Importance: </a:t>
            </a:r>
            <a:r>
              <a:rPr lang="en-US" dirty="0"/>
              <a:t>We analyzed the importance of input features in predicting the target variable using techniques like Gini importance for decision trees and feature importances for Random Forest.</a:t>
            </a:r>
          </a:p>
          <a:p>
            <a:r>
              <a:rPr lang="en-US" b="1" dirty="0"/>
              <a:t>Cross-Validation: </a:t>
            </a:r>
            <a:r>
              <a:rPr lang="en-US" dirty="0"/>
              <a:t>Cross-validation was performed to assess the generalization ability of the models. We used k-fold cross-validation to split the data into training and validation sets multiple times, calculating the average performance across folds.</a:t>
            </a:r>
          </a:p>
          <a:p>
            <a:r>
              <a:rPr lang="en-US" b="1" dirty="0"/>
              <a:t>Model Comparison: </a:t>
            </a:r>
            <a:r>
              <a:rPr lang="en-US" dirty="0"/>
              <a:t>Finally, we compared the performance of different models to select the best-performing one for our recommendation system. The chosen model demonstrated superior accuracy and robustness in predicting investment decisions</a:t>
            </a:r>
            <a:endParaRPr lang="en-IN" dirty="0"/>
          </a:p>
        </p:txBody>
      </p:sp>
    </p:spTree>
    <p:extLst>
      <p:ext uri="{BB962C8B-B14F-4D97-AF65-F5344CB8AC3E}">
        <p14:creationId xmlns:p14="http://schemas.microsoft.com/office/powerpoint/2010/main" val="70666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9335F-6FDC-38F2-9463-5F44D9610E5A}"/>
              </a:ext>
            </a:extLst>
          </p:cNvPr>
          <p:cNvPicPr>
            <a:picLocks noChangeAspect="1"/>
          </p:cNvPicPr>
          <p:nvPr/>
        </p:nvPicPr>
        <p:blipFill>
          <a:blip r:embed="rId2"/>
          <a:stretch>
            <a:fillRect/>
          </a:stretch>
        </p:blipFill>
        <p:spPr>
          <a:xfrm>
            <a:off x="1609099" y="413916"/>
            <a:ext cx="8973802" cy="6030167"/>
          </a:xfrm>
          <a:prstGeom prst="rect">
            <a:avLst/>
          </a:prstGeom>
        </p:spPr>
      </p:pic>
      <p:sp>
        <p:nvSpPr>
          <p:cNvPr id="4" name="TextBox 3">
            <a:extLst>
              <a:ext uri="{FF2B5EF4-FFF2-40B4-BE49-F238E27FC236}">
                <a16:creationId xmlns:a16="http://schemas.microsoft.com/office/drawing/2014/main" id="{0F1C880F-2D60-E3E3-B374-617628D36D3F}"/>
              </a:ext>
            </a:extLst>
          </p:cNvPr>
          <p:cNvSpPr txBox="1"/>
          <p:nvPr/>
        </p:nvSpPr>
        <p:spPr>
          <a:xfrm>
            <a:off x="4826000" y="413916"/>
            <a:ext cx="2063385" cy="646331"/>
          </a:xfrm>
          <a:prstGeom prst="rect">
            <a:avLst/>
          </a:prstGeom>
          <a:noFill/>
        </p:spPr>
        <p:txBody>
          <a:bodyPr wrap="none" rtlCol="0">
            <a:spAutoFit/>
          </a:bodyPr>
          <a:lstStyle/>
          <a:p>
            <a:r>
              <a:rPr lang="en-US" sz="3600" dirty="0"/>
              <a:t>INSIGHTS</a:t>
            </a:r>
            <a:endParaRPr lang="en-IN" sz="3600" dirty="0"/>
          </a:p>
        </p:txBody>
      </p:sp>
    </p:spTree>
    <p:extLst>
      <p:ext uri="{BB962C8B-B14F-4D97-AF65-F5344CB8AC3E}">
        <p14:creationId xmlns:p14="http://schemas.microsoft.com/office/powerpoint/2010/main" val="364258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1EB109-9D7D-524D-10E2-C8FDB8F880B0}"/>
              </a:ext>
            </a:extLst>
          </p:cNvPr>
          <p:cNvPicPr>
            <a:picLocks noChangeAspect="1"/>
          </p:cNvPicPr>
          <p:nvPr/>
        </p:nvPicPr>
        <p:blipFill>
          <a:blip r:embed="rId2"/>
          <a:stretch>
            <a:fillRect/>
          </a:stretch>
        </p:blipFill>
        <p:spPr>
          <a:xfrm>
            <a:off x="2409310" y="180521"/>
            <a:ext cx="7373379" cy="6496957"/>
          </a:xfrm>
          <a:prstGeom prst="rect">
            <a:avLst/>
          </a:prstGeom>
        </p:spPr>
      </p:pic>
    </p:spTree>
    <p:extLst>
      <p:ext uri="{BB962C8B-B14F-4D97-AF65-F5344CB8AC3E}">
        <p14:creationId xmlns:p14="http://schemas.microsoft.com/office/powerpoint/2010/main" val="275116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FF4AAA-3C4C-C351-332B-C4AA06645B78}"/>
              </a:ext>
            </a:extLst>
          </p:cNvPr>
          <p:cNvPicPr>
            <a:picLocks noChangeAspect="1"/>
          </p:cNvPicPr>
          <p:nvPr/>
        </p:nvPicPr>
        <p:blipFill>
          <a:blip r:embed="rId2"/>
          <a:stretch>
            <a:fillRect/>
          </a:stretch>
        </p:blipFill>
        <p:spPr>
          <a:xfrm>
            <a:off x="7029441" y="0"/>
            <a:ext cx="4940317" cy="6858000"/>
          </a:xfrm>
          <a:prstGeom prst="rect">
            <a:avLst/>
          </a:prstGeom>
        </p:spPr>
      </p:pic>
      <p:sp>
        <p:nvSpPr>
          <p:cNvPr id="4" name="TextBox 3">
            <a:extLst>
              <a:ext uri="{FF2B5EF4-FFF2-40B4-BE49-F238E27FC236}">
                <a16:creationId xmlns:a16="http://schemas.microsoft.com/office/drawing/2014/main" id="{43247035-FF4F-74EA-7067-7FA5E2B95BA9}"/>
              </a:ext>
            </a:extLst>
          </p:cNvPr>
          <p:cNvSpPr txBox="1"/>
          <p:nvPr/>
        </p:nvSpPr>
        <p:spPr>
          <a:xfrm>
            <a:off x="1358900" y="762000"/>
            <a:ext cx="4737100" cy="923330"/>
          </a:xfrm>
          <a:prstGeom prst="rect">
            <a:avLst/>
          </a:prstGeom>
          <a:noFill/>
        </p:spPr>
        <p:txBody>
          <a:bodyPr wrap="square" rtlCol="0">
            <a:spAutoFit/>
          </a:bodyPr>
          <a:lstStyle/>
          <a:p>
            <a:r>
              <a:rPr lang="en-US" dirty="0"/>
              <a:t>Model performance </a:t>
            </a:r>
            <a:endParaRPr lang="en-IN" dirty="0"/>
          </a:p>
          <a:p>
            <a:endParaRPr lang="en-IN" dirty="0"/>
          </a:p>
          <a:p>
            <a:r>
              <a:rPr lang="en-IN" dirty="0"/>
              <a:t>ACCURACY-21.6 %</a:t>
            </a:r>
            <a:endParaRPr lang="en-US" dirty="0"/>
          </a:p>
        </p:txBody>
      </p:sp>
    </p:spTree>
    <p:extLst>
      <p:ext uri="{BB962C8B-B14F-4D97-AF65-F5344CB8AC3E}">
        <p14:creationId xmlns:p14="http://schemas.microsoft.com/office/powerpoint/2010/main" val="137753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48BD38-5BF9-DC0E-081B-8BAED764CF11}"/>
              </a:ext>
            </a:extLst>
          </p:cNvPr>
          <p:cNvSpPr txBox="1"/>
          <p:nvPr/>
        </p:nvSpPr>
        <p:spPr>
          <a:xfrm>
            <a:off x="5422900" y="2844800"/>
            <a:ext cx="2044700" cy="523220"/>
          </a:xfrm>
          <a:prstGeom prst="rect">
            <a:avLst/>
          </a:prstGeom>
          <a:noFill/>
        </p:spPr>
        <p:txBody>
          <a:bodyPr wrap="square" rtlCol="0">
            <a:spAutoFit/>
          </a:bodyPr>
          <a:lstStyle/>
          <a:p>
            <a:r>
              <a:rPr lang="en-US" sz="2800" dirty="0"/>
              <a:t>THANK YOU</a:t>
            </a:r>
            <a:endParaRPr lang="en-IN" sz="2800" dirty="0"/>
          </a:p>
        </p:txBody>
      </p:sp>
    </p:spTree>
    <p:extLst>
      <p:ext uri="{BB962C8B-B14F-4D97-AF65-F5344CB8AC3E}">
        <p14:creationId xmlns:p14="http://schemas.microsoft.com/office/powerpoint/2010/main" val="4209304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A99568-76C2-9F64-0E9D-62DB997A6991}"/>
              </a:ext>
            </a:extLst>
          </p:cNvPr>
          <p:cNvSpPr txBox="1"/>
          <p:nvPr/>
        </p:nvSpPr>
        <p:spPr>
          <a:xfrm>
            <a:off x="2946400" y="609601"/>
            <a:ext cx="6195167" cy="3539430"/>
          </a:xfrm>
          <a:prstGeom prst="rect">
            <a:avLst/>
          </a:prstGeom>
          <a:noFill/>
        </p:spPr>
        <p:txBody>
          <a:bodyPr wrap="square">
            <a:spAutoFit/>
          </a:bodyPr>
          <a:lstStyle/>
          <a:p>
            <a:r>
              <a:rPr lang="en-IN" sz="2800" dirty="0"/>
              <a:t>Table of Contents:</a:t>
            </a:r>
          </a:p>
          <a:p>
            <a:endParaRPr lang="en-IN" sz="2800" dirty="0"/>
          </a:p>
          <a:p>
            <a:pPr marL="285750" indent="-285750">
              <a:buFont typeface="Arial" panose="020B0604020202020204" pitchFamily="34" charset="0"/>
              <a:buChar char="•"/>
            </a:pPr>
            <a:r>
              <a:rPr lang="en-IN" sz="2800" dirty="0"/>
              <a:t>Introduction</a:t>
            </a:r>
          </a:p>
          <a:p>
            <a:pPr marL="285750" indent="-285750">
              <a:buFont typeface="Arial" panose="020B0604020202020204" pitchFamily="34" charset="0"/>
              <a:buChar char="•"/>
            </a:pPr>
            <a:r>
              <a:rPr lang="en-IN" sz="2800" dirty="0"/>
              <a:t>Methodology</a:t>
            </a:r>
          </a:p>
          <a:p>
            <a:pPr marL="285750" indent="-285750">
              <a:buFont typeface="Arial" panose="020B0604020202020204" pitchFamily="34" charset="0"/>
              <a:buChar char="•"/>
            </a:pPr>
            <a:r>
              <a:rPr lang="en-IN" sz="2800" dirty="0"/>
              <a:t>Findings</a:t>
            </a:r>
          </a:p>
          <a:p>
            <a:pPr marL="285750" indent="-285750">
              <a:buFont typeface="Arial" panose="020B0604020202020204" pitchFamily="34" charset="0"/>
              <a:buChar char="•"/>
            </a:pPr>
            <a:r>
              <a:rPr lang="en-IN" sz="2800" dirty="0"/>
              <a:t>Recommendation System Performance</a:t>
            </a:r>
          </a:p>
          <a:p>
            <a:pPr marL="285750" indent="-285750">
              <a:buFont typeface="Arial" panose="020B0604020202020204" pitchFamily="34" charset="0"/>
              <a:buChar char="•"/>
            </a:pPr>
            <a:r>
              <a:rPr lang="en-IN" sz="2800" dirty="0"/>
              <a:t>Conclusion</a:t>
            </a:r>
          </a:p>
        </p:txBody>
      </p:sp>
    </p:spTree>
    <p:extLst>
      <p:ext uri="{BB962C8B-B14F-4D97-AF65-F5344CB8AC3E}">
        <p14:creationId xmlns:p14="http://schemas.microsoft.com/office/powerpoint/2010/main" val="164679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46B3E8-66D6-0D01-489C-617AE5AD8451}"/>
              </a:ext>
            </a:extLst>
          </p:cNvPr>
          <p:cNvSpPr txBox="1"/>
          <p:nvPr/>
        </p:nvSpPr>
        <p:spPr>
          <a:xfrm>
            <a:off x="1478604" y="1305341"/>
            <a:ext cx="10175132" cy="4247317"/>
          </a:xfrm>
          <a:prstGeom prst="rect">
            <a:avLst/>
          </a:prstGeom>
          <a:noFill/>
        </p:spPr>
        <p:txBody>
          <a:bodyPr wrap="square">
            <a:spAutoFit/>
          </a:bodyPr>
          <a:lstStyle/>
          <a:p>
            <a:r>
              <a:rPr lang="en-US" b="1" dirty="0"/>
              <a:t>Introduction:</a:t>
            </a:r>
          </a:p>
          <a:p>
            <a:endParaRPr lang="en-US" dirty="0"/>
          </a:p>
          <a:p>
            <a:r>
              <a:rPr lang="en-US" dirty="0"/>
              <a:t>In today's rapidly changing financial landscape, making sound investment decisions is crucial for individuals seeking to secure their financial future. However, navigating the complexities of the investment world can be daunting, especially for those without expertise or experience in financial markets. To address this challenge, we present a recommendation system designed to assist individuals in making informed investment decisions based on their unique characteristics and preferences.</a:t>
            </a:r>
          </a:p>
          <a:p>
            <a:endParaRPr lang="en-US" dirty="0"/>
          </a:p>
          <a:p>
            <a:r>
              <a:rPr lang="en-US" b="1" dirty="0"/>
              <a:t>Objective:</a:t>
            </a:r>
          </a:p>
          <a:p>
            <a:endParaRPr lang="en-US" dirty="0"/>
          </a:p>
          <a:p>
            <a:r>
              <a:rPr lang="en-US" dirty="0"/>
              <a:t>The primary objective of our recommendation system is to leverage machine learning techniques to predict the best investment decision for new data samples, considering various factors available in the dataset. By analyzing demographic, employment, and behavioral characteristics, our system aims to identify patterns and correlations that contribute to successful investment outcomes.</a:t>
            </a:r>
            <a:endParaRPr lang="en-IN" dirty="0"/>
          </a:p>
        </p:txBody>
      </p:sp>
    </p:spTree>
    <p:extLst>
      <p:ext uri="{BB962C8B-B14F-4D97-AF65-F5344CB8AC3E}">
        <p14:creationId xmlns:p14="http://schemas.microsoft.com/office/powerpoint/2010/main" val="264325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E71A6C-8BB0-BFA3-2603-09D797AC6722}"/>
              </a:ext>
            </a:extLst>
          </p:cNvPr>
          <p:cNvSpPr txBox="1"/>
          <p:nvPr/>
        </p:nvSpPr>
        <p:spPr>
          <a:xfrm>
            <a:off x="1420238" y="437745"/>
            <a:ext cx="10097311" cy="5355312"/>
          </a:xfrm>
          <a:prstGeom prst="rect">
            <a:avLst/>
          </a:prstGeom>
          <a:noFill/>
        </p:spPr>
        <p:txBody>
          <a:bodyPr wrap="square">
            <a:spAutoFit/>
          </a:bodyPr>
          <a:lstStyle/>
          <a:p>
            <a:r>
              <a:rPr lang="en-US" b="1" dirty="0"/>
              <a:t>Dataset Overview:</a:t>
            </a:r>
          </a:p>
          <a:p>
            <a:endParaRPr lang="en-US" dirty="0"/>
          </a:p>
          <a:p>
            <a:r>
              <a:rPr lang="en-US" dirty="0"/>
              <a:t>Our dataset contains comprehensive information about individuals and their investment behavior, encompassing a wide range of demographic, employment, and behavioral attributes. Through data exploration, we aim to gain insights into the distribution of demographic features such as gender, marital status, and age, as well as employment details including roles, career stages, and income brackets represented in the dataset. Additionally, we will delve into investment behavior insights such as the percentage of household income invested, sources of awareness about investments, knowledge levels, influencers, risk levels, and reasons for investment.</a:t>
            </a:r>
          </a:p>
          <a:p>
            <a:endParaRPr lang="en-US" dirty="0"/>
          </a:p>
          <a:p>
            <a:endParaRPr lang="en-US" dirty="0"/>
          </a:p>
          <a:p>
            <a:r>
              <a:rPr lang="en-US" b="1" dirty="0"/>
              <a:t>Recommendation System Development:</a:t>
            </a:r>
          </a:p>
          <a:p>
            <a:endParaRPr lang="en-US" dirty="0"/>
          </a:p>
          <a:p>
            <a:r>
              <a:rPr lang="en-US" dirty="0"/>
              <a:t>Our recommendation system will utilize state-of-the-art machine learning techniques to model the relationship between input variables and investment outcomes. We will explore algorithms such as decision trees, random forests, and neural networks to develop predictive models capable of identifying the best investment decisions for individuals based on their unique characteristics and preferences. The system will be evaluated using appropriate metrics such as accuracy, precision, recall, or F1-score to ensure its effectiveness and reliability.</a:t>
            </a:r>
            <a:endParaRPr lang="en-IN" dirty="0"/>
          </a:p>
        </p:txBody>
      </p:sp>
    </p:spTree>
    <p:extLst>
      <p:ext uri="{BB962C8B-B14F-4D97-AF65-F5344CB8AC3E}">
        <p14:creationId xmlns:p14="http://schemas.microsoft.com/office/powerpoint/2010/main" val="155087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E71A6C-8BB0-BFA3-2603-09D797AC6722}"/>
              </a:ext>
            </a:extLst>
          </p:cNvPr>
          <p:cNvSpPr txBox="1"/>
          <p:nvPr/>
        </p:nvSpPr>
        <p:spPr>
          <a:xfrm>
            <a:off x="1420238" y="437745"/>
            <a:ext cx="10097311" cy="5632311"/>
          </a:xfrm>
          <a:prstGeom prst="rect">
            <a:avLst/>
          </a:prstGeom>
          <a:noFill/>
        </p:spPr>
        <p:txBody>
          <a:bodyPr wrap="square">
            <a:spAutoFit/>
          </a:bodyPr>
          <a:lstStyle/>
          <a:p>
            <a:r>
              <a:rPr lang="en-US" b="1" dirty="0"/>
              <a:t>Data Collection Process:</a:t>
            </a:r>
          </a:p>
          <a:p>
            <a:endParaRPr lang="en-US" dirty="0"/>
          </a:p>
          <a:p>
            <a:r>
              <a:rPr lang="en-US" dirty="0"/>
              <a:t>The dataset used for this analysis was obtained from an external source and contains comprehensive information about individuals and their investment behavior. It includes a wide range of demographic, employment, and behavioral attributes, providing valuable insights into the factors influencing investment decisions.</a:t>
            </a:r>
          </a:p>
          <a:p>
            <a:endParaRPr lang="en-US" b="1" dirty="0"/>
          </a:p>
          <a:p>
            <a:r>
              <a:rPr lang="en-US" b="1" dirty="0"/>
              <a:t>Preprocessing Steps:</a:t>
            </a:r>
          </a:p>
          <a:p>
            <a:endParaRPr lang="en-US" dirty="0"/>
          </a:p>
          <a:p>
            <a:r>
              <a:rPr lang="en-US" dirty="0"/>
              <a:t>Data Cleaning: The dataset underwent thorough cleaning to handle missing values and remove duplicate entries. Numerical columns were filled using forward fill method, while categorical columns were imputed with the mode value.</a:t>
            </a:r>
          </a:p>
          <a:p>
            <a:endParaRPr lang="en-US" dirty="0"/>
          </a:p>
          <a:p>
            <a:r>
              <a:rPr lang="en-US" dirty="0"/>
              <a:t>Label Encoding: Categorical variables such as 'Investment Experience', 'Percentage of Investment', and 'Return Earned' were encoded into numerical values using a label encoding technique. This conversion allows for better compatibility with machine learning algorithms.</a:t>
            </a:r>
          </a:p>
          <a:p>
            <a:endParaRPr lang="en-US" dirty="0"/>
          </a:p>
          <a:p>
            <a:r>
              <a:rPr lang="en-US" dirty="0"/>
              <a:t>Outliers Detection: Outliers were detected using both Z-score and Interquartile Range (IQR) methods. Outliers can significantly impact the performance of machine learning models, so it's essential to identify and address them appropriately.</a:t>
            </a:r>
            <a:endParaRPr lang="en-IN" dirty="0"/>
          </a:p>
        </p:txBody>
      </p:sp>
    </p:spTree>
    <p:extLst>
      <p:ext uri="{BB962C8B-B14F-4D97-AF65-F5344CB8AC3E}">
        <p14:creationId xmlns:p14="http://schemas.microsoft.com/office/powerpoint/2010/main" val="1717226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A483425-FBF5-A64F-EFB1-905E3CE8ABEA}"/>
              </a:ext>
            </a:extLst>
          </p:cNvPr>
          <p:cNvSpPr>
            <a:spLocks noGrp="1"/>
          </p:cNvSpPr>
          <p:nvPr>
            <p:ph type="body" sz="half" idx="2"/>
          </p:nvPr>
        </p:nvSpPr>
        <p:spPr>
          <a:xfrm>
            <a:off x="723900" y="117475"/>
            <a:ext cx="3856038" cy="6254142"/>
          </a:xfrm>
        </p:spPr>
        <p:txBody>
          <a:bodyPr>
            <a:normAutofit fontScale="92500" lnSpcReduction="20000"/>
          </a:bodyPr>
          <a:lstStyle/>
          <a:p>
            <a:r>
              <a:rPr lang="en-US" b="1" dirty="0"/>
              <a:t>Exploration of Employment Details:</a:t>
            </a:r>
          </a:p>
          <a:p>
            <a:endParaRPr lang="en-US" dirty="0"/>
          </a:p>
          <a:p>
            <a:r>
              <a:rPr lang="en-US" dirty="0"/>
              <a:t>Employment Roles: The distribution of different employment roles among individuals was analyzed, providing insights into the diversity of occupations represented in the dataset.</a:t>
            </a:r>
          </a:p>
          <a:p>
            <a:endParaRPr lang="en-US" dirty="0"/>
          </a:p>
          <a:p>
            <a:r>
              <a:rPr lang="en-US" dirty="0"/>
              <a:t>Career Stages: The distribution of individuals across various career stages, represented by age groups, was explored. This analysis helps understand the demographics of the dataset and identify any age-related trends in investment behavior.</a:t>
            </a:r>
          </a:p>
          <a:p>
            <a:endParaRPr lang="en-US" dirty="0"/>
          </a:p>
          <a:p>
            <a:r>
              <a:rPr lang="en-US" dirty="0"/>
              <a:t>Income Brackets: The dataset includes information about household income brackets, allowing us to analyze the distribution of income levels among individuals. Understanding income demographics is crucial for tailoring investment recommendations to different financial profiles.</a:t>
            </a:r>
            <a:endParaRPr lang="en-IN" dirty="0"/>
          </a:p>
        </p:txBody>
      </p:sp>
      <p:pic>
        <p:nvPicPr>
          <p:cNvPr id="12" name="Content Placeholder 11">
            <a:extLst>
              <a:ext uri="{FF2B5EF4-FFF2-40B4-BE49-F238E27FC236}">
                <a16:creationId xmlns:a16="http://schemas.microsoft.com/office/drawing/2014/main" id="{E05E255A-CB10-5A90-376F-09B4BD43565B}"/>
              </a:ext>
            </a:extLst>
          </p:cNvPr>
          <p:cNvPicPr>
            <a:picLocks noGrp="1" noChangeAspect="1"/>
          </p:cNvPicPr>
          <p:nvPr>
            <p:ph idx="1"/>
          </p:nvPr>
        </p:nvPicPr>
        <p:blipFill>
          <a:blip r:embed="rId2"/>
          <a:stretch>
            <a:fillRect/>
          </a:stretch>
        </p:blipFill>
        <p:spPr>
          <a:xfrm>
            <a:off x="6256338" y="1636397"/>
            <a:ext cx="5211762" cy="3274055"/>
          </a:xfrm>
        </p:spPr>
      </p:pic>
    </p:spTree>
    <p:extLst>
      <p:ext uri="{BB962C8B-B14F-4D97-AF65-F5344CB8AC3E}">
        <p14:creationId xmlns:p14="http://schemas.microsoft.com/office/powerpoint/2010/main" val="330609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931E81-0348-8BEC-2846-F177A3481318}"/>
              </a:ext>
            </a:extLst>
          </p:cNvPr>
          <p:cNvSpPr>
            <a:spLocks noGrp="1"/>
          </p:cNvSpPr>
          <p:nvPr>
            <p:ph type="body" sz="half" idx="2"/>
          </p:nvPr>
        </p:nvSpPr>
        <p:spPr>
          <a:xfrm>
            <a:off x="723900" y="438150"/>
            <a:ext cx="3856038" cy="5429250"/>
          </a:xfrm>
        </p:spPr>
        <p:txBody>
          <a:bodyPr>
            <a:normAutofit fontScale="92500" lnSpcReduction="20000"/>
          </a:bodyPr>
          <a:lstStyle/>
          <a:p>
            <a:r>
              <a:rPr lang="en-US" dirty="0"/>
              <a:t>Demographic Distribution: Analysis revealed a diverse demographic distribution in terms of gender, marital status, and age, indicating a broad representation of individuals in the dataset.</a:t>
            </a:r>
          </a:p>
          <a:p>
            <a:endParaRPr lang="en-US" dirty="0"/>
          </a:p>
          <a:p>
            <a:r>
              <a:rPr lang="en-US" dirty="0"/>
              <a:t>Employment Insights: Exploration of employment details highlighted the variety of roles, career stages, and income brackets represented, providing valuable context for understanding individuals' financial backgrounds.</a:t>
            </a:r>
          </a:p>
          <a:p>
            <a:endParaRPr lang="en-US" dirty="0"/>
          </a:p>
          <a:p>
            <a:r>
              <a:rPr lang="en-US" dirty="0"/>
              <a:t>Investment Behavior Insights: Insights into investment behavior, including the percentage of household income invested, sources of awareness about investments, knowledge levels, influencers, risk levels, and reasons for investment, offer valuable insights into individuals' investment preferences and decision-making processes.</a:t>
            </a:r>
            <a:endParaRPr lang="en-IN" dirty="0"/>
          </a:p>
        </p:txBody>
      </p:sp>
      <p:pic>
        <p:nvPicPr>
          <p:cNvPr id="11" name="Picture Placeholder 10">
            <a:extLst>
              <a:ext uri="{FF2B5EF4-FFF2-40B4-BE49-F238E27FC236}">
                <a16:creationId xmlns:a16="http://schemas.microsoft.com/office/drawing/2014/main" id="{487F4F77-BFF1-9BBD-FE50-BD6BDB985F59}"/>
              </a:ext>
            </a:extLst>
          </p:cNvPr>
          <p:cNvPicPr>
            <a:picLocks noGrp="1" noChangeAspect="1"/>
          </p:cNvPicPr>
          <p:nvPr>
            <p:ph type="pic" idx="1"/>
          </p:nvPr>
        </p:nvPicPr>
        <p:blipFill>
          <a:blip r:embed="rId2"/>
          <a:srcRect l="2051" r="2051"/>
          <a:stretch>
            <a:fillRect/>
          </a:stretch>
        </p:blipFill>
        <p:spPr/>
      </p:pic>
    </p:spTree>
    <p:extLst>
      <p:ext uri="{BB962C8B-B14F-4D97-AF65-F5344CB8AC3E}">
        <p14:creationId xmlns:p14="http://schemas.microsoft.com/office/powerpoint/2010/main" val="274146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7590-720C-7769-A5EA-FE02ABEC7145}"/>
              </a:ext>
            </a:extLst>
          </p:cNvPr>
          <p:cNvSpPr>
            <a:spLocks noGrp="1"/>
          </p:cNvSpPr>
          <p:nvPr>
            <p:ph type="title"/>
          </p:nvPr>
        </p:nvSpPr>
        <p:spPr/>
        <p:txBody>
          <a:bodyPr/>
          <a:lstStyle/>
          <a:p>
            <a:r>
              <a:rPr lang="en-US" dirty="0"/>
              <a:t>Correlation </a:t>
            </a:r>
            <a:br>
              <a:rPr lang="en-US" dirty="0"/>
            </a:br>
            <a:r>
              <a:rPr lang="en-US" dirty="0"/>
              <a:t>Analysis</a:t>
            </a:r>
            <a:endParaRPr lang="en-IN" dirty="0"/>
          </a:p>
        </p:txBody>
      </p:sp>
      <p:pic>
        <p:nvPicPr>
          <p:cNvPr id="6" name="Content Placeholder 5">
            <a:extLst>
              <a:ext uri="{FF2B5EF4-FFF2-40B4-BE49-F238E27FC236}">
                <a16:creationId xmlns:a16="http://schemas.microsoft.com/office/drawing/2014/main" id="{EEB71FF4-4820-FDBA-77B4-20A91B66C63D}"/>
              </a:ext>
            </a:extLst>
          </p:cNvPr>
          <p:cNvPicPr>
            <a:picLocks noGrp="1" noChangeAspect="1"/>
          </p:cNvPicPr>
          <p:nvPr>
            <p:ph idx="1"/>
          </p:nvPr>
        </p:nvPicPr>
        <p:blipFill>
          <a:blip r:embed="rId2"/>
          <a:stretch>
            <a:fillRect/>
          </a:stretch>
        </p:blipFill>
        <p:spPr>
          <a:xfrm>
            <a:off x="6007100" y="421678"/>
            <a:ext cx="5857898" cy="6207721"/>
          </a:xfrm>
        </p:spPr>
      </p:pic>
      <p:sp>
        <p:nvSpPr>
          <p:cNvPr id="4" name="Text Placeholder 3">
            <a:extLst>
              <a:ext uri="{FF2B5EF4-FFF2-40B4-BE49-F238E27FC236}">
                <a16:creationId xmlns:a16="http://schemas.microsoft.com/office/drawing/2014/main" id="{841D42CC-61F2-33B9-4141-39BC7B023DE1}"/>
              </a:ext>
            </a:extLst>
          </p:cNvPr>
          <p:cNvSpPr>
            <a:spLocks noGrp="1"/>
          </p:cNvSpPr>
          <p:nvPr>
            <p:ph type="body" sz="half" idx="2"/>
          </p:nvPr>
        </p:nvSpPr>
        <p:spPr/>
        <p:txBody>
          <a:bodyPr>
            <a:normAutofit fontScale="92500"/>
          </a:bodyPr>
          <a:lstStyle/>
          <a:p>
            <a:r>
              <a:rPr lang="en-US" dirty="0"/>
              <a:t>Heatmap for the correlated demographic data</a:t>
            </a:r>
          </a:p>
          <a:p>
            <a:r>
              <a:rPr lang="en-US" sz="1900" b="1" dirty="0"/>
              <a:t>Feature selection:</a:t>
            </a:r>
          </a:p>
          <a:p>
            <a:r>
              <a:rPr lang="en-US" dirty="0"/>
              <a:t>	For choosing important features heatmap is used and the factors are sorted to determine the feature importance.</a:t>
            </a:r>
          </a:p>
          <a:p>
            <a:r>
              <a:rPr lang="en-US" dirty="0"/>
              <a:t>	The correlation matrix is built after doing appropriate label encoding.</a:t>
            </a:r>
          </a:p>
          <a:p>
            <a:endParaRPr lang="en-IN" dirty="0"/>
          </a:p>
        </p:txBody>
      </p:sp>
    </p:spTree>
    <p:extLst>
      <p:ext uri="{BB962C8B-B14F-4D97-AF65-F5344CB8AC3E}">
        <p14:creationId xmlns:p14="http://schemas.microsoft.com/office/powerpoint/2010/main" val="56916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D988BD-AC54-D9A8-42D2-CBF5CA244AB9}"/>
              </a:ext>
            </a:extLst>
          </p:cNvPr>
          <p:cNvSpPr txBox="1"/>
          <p:nvPr/>
        </p:nvSpPr>
        <p:spPr>
          <a:xfrm>
            <a:off x="825500" y="546100"/>
            <a:ext cx="11176000" cy="4616648"/>
          </a:xfrm>
          <a:prstGeom prst="rect">
            <a:avLst/>
          </a:prstGeom>
          <a:noFill/>
        </p:spPr>
        <p:txBody>
          <a:bodyPr wrap="square">
            <a:spAutoFit/>
          </a:bodyPr>
          <a:lstStyle/>
          <a:p>
            <a:r>
              <a:rPr lang="en-US" sz="2400" b="1" dirty="0"/>
              <a:t>Model Selection, Training, and Evaluation:</a:t>
            </a:r>
          </a:p>
          <a:p>
            <a:endParaRPr lang="en-US" b="1" dirty="0"/>
          </a:p>
          <a:p>
            <a:r>
              <a:rPr lang="en-US" sz="2000" b="1" dirty="0"/>
              <a:t>Model Selection:</a:t>
            </a:r>
          </a:p>
          <a:p>
            <a:r>
              <a:rPr lang="en-US" dirty="0"/>
              <a:t>Explored various machine learning models to build our recommendation system for predicting the best investment decision. The models considered were:</a:t>
            </a:r>
          </a:p>
          <a:p>
            <a:endParaRPr lang="en-US" dirty="0"/>
          </a:p>
          <a:p>
            <a:r>
              <a:rPr lang="en-US" b="1" dirty="0"/>
              <a:t>Decision Tree</a:t>
            </a:r>
            <a:r>
              <a:rPr lang="en-US" dirty="0"/>
              <a:t>: A decision tree classifier was chosen for its interpretability and ability to handle both numerical and categorical data effectively. It splits the dataset into smaller subsets based on the most significant attributes.</a:t>
            </a:r>
          </a:p>
          <a:p>
            <a:endParaRPr lang="en-US" dirty="0"/>
          </a:p>
          <a:p>
            <a:r>
              <a:rPr lang="en-US" b="1" dirty="0"/>
              <a:t>Random Forest</a:t>
            </a:r>
            <a:r>
              <a:rPr lang="en-US" dirty="0"/>
              <a:t>: Random Forest is an ensemble learning method that consists of multiple decision trees. It combines the predictions of multiple individual models to improve accuracy and reduce overfitting.</a:t>
            </a:r>
          </a:p>
          <a:p>
            <a:endParaRPr lang="en-US" dirty="0"/>
          </a:p>
          <a:p>
            <a:r>
              <a:rPr lang="en-US" b="1" dirty="0"/>
              <a:t>Neural Network: </a:t>
            </a:r>
            <a:r>
              <a:rPr lang="en-US" dirty="0"/>
              <a:t>Neural networks, specifically Multi-Layer Perceptron (MLP), were selected for their capability to learn complex patterns in the data. Neural networks are known for their ability to capture intricate relationships between input features and target variables.</a:t>
            </a:r>
          </a:p>
          <a:p>
            <a:endParaRPr lang="en-US" dirty="0"/>
          </a:p>
        </p:txBody>
      </p:sp>
    </p:spTree>
    <p:extLst>
      <p:ext uri="{BB962C8B-B14F-4D97-AF65-F5344CB8AC3E}">
        <p14:creationId xmlns:p14="http://schemas.microsoft.com/office/powerpoint/2010/main" val="17114867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113</TotalTime>
  <Words>1220</Words>
  <Application>Microsoft Office PowerPoint</Application>
  <PresentationFormat>Widescreen</PresentationFormat>
  <Paragraphs>84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Franklin Gothic Book</vt:lpstr>
      <vt:lpstr>Crop</vt:lpstr>
      <vt:lpstr>INVESTMENT DECISION RECOMMENDATION</vt:lpstr>
      <vt:lpstr>PowerPoint Presentation</vt:lpstr>
      <vt:lpstr>PowerPoint Presentation</vt:lpstr>
      <vt:lpstr>PowerPoint Presentation</vt:lpstr>
      <vt:lpstr>PowerPoint Presentation</vt:lpstr>
      <vt:lpstr>PowerPoint Presentation</vt:lpstr>
      <vt:lpstr>PowerPoint Presentation</vt:lpstr>
      <vt:lpstr>Correlation  Analysis</vt:lpstr>
      <vt:lpstr>PowerPoint Presentation</vt:lpstr>
      <vt:lpstr>PowerPoint Presentation</vt:lpstr>
      <vt:lpstr>PowerPoint Presentation</vt:lpstr>
      <vt:lpstr>Evaluation metrics used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DECISION RECOMMENDATION</dc:title>
  <dc:creator>kanishka k</dc:creator>
  <cp:lastModifiedBy>kanishka k</cp:lastModifiedBy>
  <cp:revision>1</cp:revision>
  <dcterms:created xsi:type="dcterms:W3CDTF">2024-04-10T02:20:05Z</dcterms:created>
  <dcterms:modified xsi:type="dcterms:W3CDTF">2024-04-10T04:13:30Z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